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59" r:id="rId3"/>
    <p:sldId id="258" r:id="rId4"/>
    <p:sldId id="261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2472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A76AD-59D7-4BCF-A30A-BC81657BB15A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0263E-60F1-4294-BBB4-81702556F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2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~20 min of</a:t>
            </a:r>
            <a:r>
              <a:rPr lang="en-US" baseline="0" dirty="0" smtClean="0"/>
              <a:t> similar data, roughly half in K and half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0263E-60F1-4294-BBB4-81702556F7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94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72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0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7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9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9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45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3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81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06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9CE07-B7F9-451B-B529-8EFCFCBFDD9F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4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/>
          <a:stretch/>
        </p:blipFill>
        <p:spPr bwMode="auto">
          <a:xfrm>
            <a:off x="0" y="1175685"/>
            <a:ext cx="7162800" cy="568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RIPS: </a:t>
            </a:r>
            <a:r>
              <a:rPr lang="en-US" sz="3600" dirty="0" smtClean="0">
                <a:solidFill>
                  <a:srgbClr val="C00000"/>
                </a:solidFill>
              </a:rPr>
              <a:t>the Rapid Imaging Planetary Spectrograph</a:t>
            </a:r>
          </a:p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First light at the Perkins 1.8m, 15 March 2018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" b="98295" l="6147" r="962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3268">
            <a:off x="6785338" y="1376746"/>
            <a:ext cx="2490394" cy="240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87584" y="4648200"/>
            <a:ext cx="1524000" cy="146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See the source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97" y="1752600"/>
            <a:ext cx="1217172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ee the source image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1240967" cy="5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Plogo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1217172" cy="27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44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Overview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6200" y="762000"/>
            <a:ext cx="89916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RIPS was designed for concurrent imaging and long-slit high resolution spectroscopy on the same detector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By utilizing “lucky imaging” techniques (i.e., via rapid imaging), RIPS can overcome atmospheric seeing, thereby precisely identifying the locations of spectral emissions around resolved Solar System objects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 addition, the natural motion of the slit across the target object allows for high resolution spectral imaging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RIPS has slots for 1” filter wheels or 2” single filters (in both imaging and spectral paths).  Current available filters include: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imes New Roman" panose="02020603050405020304" pitchFamily="18" charset="0"/>
              </a:rPr>
              <a:t>1”: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(45Å wide), SII (45Å),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 (45Å),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various neutral density filter combinations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imes New Roman" panose="02020603050405020304" pitchFamily="18" charset="0"/>
              </a:rPr>
              <a:t>2”: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(4Å),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(18Å), KI (14Å), OI (~20Å)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solidFill>
                  <a:schemeClr val="bg1">
                    <a:lumMod val="85000"/>
                  </a:schemeClr>
                </a:solidFill>
              </a:rPr>
              <a:t>RIPS is controlled by 5 motors:</a:t>
            </a:r>
          </a:p>
          <a:p>
            <a:pPr marL="914400" lvl="1" indent="-457200">
              <a:buAutoNum type="arabicParenBoth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Slit motor (~15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 minimum width)</a:t>
            </a:r>
          </a:p>
          <a:p>
            <a:pPr marL="914400" lvl="1" indent="-457200">
              <a:buAutoNum type="arabicParenBoth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Grating motor (echelle grating angle)</a:t>
            </a:r>
          </a:p>
          <a:p>
            <a:pPr marL="914400" lvl="1" indent="-457200">
              <a:buAutoNum type="arabicParenBoth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Spectral focus motor</a:t>
            </a:r>
          </a:p>
          <a:p>
            <a:pPr marL="914400" lvl="1" indent="-457200">
              <a:buAutoNum type="arabicParenBoth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Imaging (slit) focus motor</a:t>
            </a:r>
          </a:p>
          <a:p>
            <a:pPr marL="914400" lvl="1" indent="-457200">
              <a:buAutoNum type="arabicParenBoth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RIPS rotation within cage (optional, rotates slit on sky)</a:t>
            </a:r>
          </a:p>
        </p:txBody>
      </p:sp>
    </p:spTree>
    <p:extLst>
      <p:ext uri="{BB962C8B-B14F-4D97-AF65-F5344CB8AC3E}">
        <p14:creationId xmlns:p14="http://schemas.microsoft.com/office/powerpoint/2010/main" val="408027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Schematic</a:t>
            </a:r>
            <a:endParaRPr lang="en-US" sz="4400" dirty="0" smtClean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43" b="95893" l="500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2" t="1344" r="4002" b="4211"/>
          <a:stretch/>
        </p:blipFill>
        <p:spPr bwMode="auto">
          <a:xfrm rot="5400000">
            <a:off x="2555448" y="1088599"/>
            <a:ext cx="5773002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27510" y="3911596"/>
            <a:ext cx="6858000" cy="1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518510" y="3911597"/>
            <a:ext cx="2667000" cy="1142999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518510" y="3862620"/>
            <a:ext cx="2667000" cy="119197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387299" y="3065060"/>
            <a:ext cx="369211" cy="846536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137510" y="2246173"/>
            <a:ext cx="0" cy="1121702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175610" y="2457446"/>
            <a:ext cx="0" cy="91042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387299" y="3073396"/>
            <a:ext cx="750211" cy="612241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4175610" y="3065060"/>
            <a:ext cx="342900" cy="62057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137510" y="3340096"/>
            <a:ext cx="0" cy="345541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175610" y="3367875"/>
            <a:ext cx="0" cy="31776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0" name="Rectangle 2059"/>
          <p:cNvSpPr/>
          <p:nvPr/>
        </p:nvSpPr>
        <p:spPr>
          <a:xfrm rot="1064440">
            <a:off x="3394560" y="4997849"/>
            <a:ext cx="1676400" cy="309281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38.6 L/mm echelle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403711" y="3911596"/>
            <a:ext cx="1904999" cy="132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562711" y="3912916"/>
            <a:ext cx="1904999" cy="132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4747110" y="3917946"/>
            <a:ext cx="1904999" cy="132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4740760" y="4063997"/>
            <a:ext cx="2095500" cy="895349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4518510" y="4063997"/>
            <a:ext cx="2209800" cy="98226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4175610" y="2246173"/>
            <a:ext cx="0" cy="143946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3571904" y="3225796"/>
            <a:ext cx="413206" cy="34356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4289910" y="3073396"/>
            <a:ext cx="228600" cy="41493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 rot="16200000">
            <a:off x="3605433" y="3836716"/>
            <a:ext cx="454557" cy="152400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slit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 rot="16200000">
            <a:off x="3779597" y="1678708"/>
            <a:ext cx="772977" cy="361952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EMCCD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4404210" y="3512866"/>
            <a:ext cx="2286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H="1" flipV="1">
            <a:off x="4518510" y="3759196"/>
            <a:ext cx="2667000" cy="10342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4740760" y="3759196"/>
            <a:ext cx="2444750" cy="10342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4518510" y="3073396"/>
            <a:ext cx="0" cy="6858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 rot="3976581">
            <a:off x="5232147" y="4340074"/>
            <a:ext cx="642019" cy="490723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900 mm </a:t>
            </a:r>
            <a:r>
              <a:rPr lang="en-US" sz="900" dirty="0" err="1" smtClean="0">
                <a:solidFill>
                  <a:schemeClr val="tx1"/>
                </a:solidFill>
              </a:rPr>
              <a:t>f.l</a:t>
            </a:r>
            <a:r>
              <a:rPr lang="en-US" sz="900" dirty="0" smtClean="0">
                <a:solidFill>
                  <a:schemeClr val="tx1"/>
                </a:solidFill>
              </a:rPr>
              <a:t>. F/9 </a:t>
            </a:r>
            <a:r>
              <a:rPr lang="en-US" sz="900" dirty="0" err="1" smtClean="0">
                <a:solidFill>
                  <a:schemeClr val="tx1"/>
                </a:solidFill>
              </a:rPr>
              <a:t>achromat</a:t>
            </a:r>
            <a:endParaRPr lang="en-US" sz="900" dirty="0">
              <a:solidFill>
                <a:schemeClr val="tx1"/>
              </a:solidFill>
            </a:endParaRPr>
          </a:p>
        </p:txBody>
      </p:sp>
      <p:cxnSp>
        <p:nvCxnSpPr>
          <p:cNvPr id="119" name="Straight Connector 118"/>
          <p:cNvCxnSpPr/>
          <p:nvPr/>
        </p:nvCxnSpPr>
        <p:spPr>
          <a:xfrm>
            <a:off x="4404210" y="3577026"/>
            <a:ext cx="2286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4518510" y="3280862"/>
            <a:ext cx="0" cy="47833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3489354" y="3494018"/>
            <a:ext cx="190956" cy="8869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V="1">
            <a:off x="3463160" y="3431958"/>
            <a:ext cx="190956" cy="8869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endCxn id="51" idx="0"/>
          </p:cNvCxnSpPr>
          <p:nvPr/>
        </p:nvCxnSpPr>
        <p:spPr>
          <a:xfrm>
            <a:off x="3451710" y="3225796"/>
            <a:ext cx="304802" cy="68712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304800" y="3538367"/>
            <a:ext cx="2102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Light from telescope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252280" y="4825818"/>
            <a:ext cx="6096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258630" y="5055280"/>
            <a:ext cx="609600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252280" y="5265146"/>
            <a:ext cx="609600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861879" y="4615752"/>
            <a:ext cx="1653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white light</a:t>
            </a:r>
          </a:p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light from grating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l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ight from slit</a:t>
            </a: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Re-imaging optics</a:t>
            </a:r>
          </a:p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1” filter wheel or 2” single filters</a:t>
            </a: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43" name="Straight Connector 142"/>
          <p:cNvCxnSpPr/>
          <p:nvPr/>
        </p:nvCxnSpPr>
        <p:spPr>
          <a:xfrm>
            <a:off x="379613" y="5472032"/>
            <a:ext cx="354933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379613" y="5575017"/>
            <a:ext cx="354933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327510" y="1479921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Plate for attachment to telescope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6956910" y="6197596"/>
            <a:ext cx="164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Rotation “cage”</a:t>
            </a:r>
          </a:p>
        </p:txBody>
      </p:sp>
      <p:cxnSp>
        <p:nvCxnSpPr>
          <p:cNvPr id="151" name="Straight Arrow Connector 150"/>
          <p:cNvCxnSpPr/>
          <p:nvPr/>
        </p:nvCxnSpPr>
        <p:spPr>
          <a:xfrm>
            <a:off x="1699110" y="1994564"/>
            <a:ext cx="990599" cy="393032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 flipH="1" flipV="1">
            <a:off x="6956910" y="5435596"/>
            <a:ext cx="685800" cy="7620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V="1">
            <a:off x="7642710" y="5435596"/>
            <a:ext cx="266698" cy="7620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/>
          <p:nvPr/>
        </p:nvCxnSpPr>
        <p:spPr>
          <a:xfrm flipH="1">
            <a:off x="5963136" y="6197596"/>
            <a:ext cx="1679574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 flipH="1" flipV="1">
            <a:off x="7566510" y="3987796"/>
            <a:ext cx="76200" cy="22098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4404210" y="3685637"/>
            <a:ext cx="228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flipV="1">
            <a:off x="3527910" y="3582716"/>
            <a:ext cx="228600" cy="10292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339591" y="5892796"/>
            <a:ext cx="45720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096000" y="609600"/>
            <a:ext cx="3048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 ~ 80,000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(for 3 pixel FWHM)</a:t>
            </a:r>
          </a:p>
          <a:p>
            <a:r>
              <a:rPr lang="en-US" sz="1600" dirty="0">
                <a:solidFill>
                  <a:schemeClr val="bg1"/>
                </a:solidFill>
              </a:rPr>
              <a:t>24.6 </a:t>
            </a:r>
            <a:r>
              <a:rPr lang="en-US" sz="1600" dirty="0" err="1" smtClean="0">
                <a:solidFill>
                  <a:schemeClr val="bg1"/>
                </a:solidFill>
              </a:rPr>
              <a:t>mÅ</a:t>
            </a:r>
            <a:r>
              <a:rPr lang="en-US" sz="1600" dirty="0" smtClean="0">
                <a:solidFill>
                  <a:schemeClr val="bg1"/>
                </a:solidFill>
              </a:rPr>
              <a:t>/pixel dispersion </a:t>
            </a:r>
          </a:p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(or 1.25 km/s/pixel at 5900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Å)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</a:t>
            </a:r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Andor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iXon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1024x1024 EMCCD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Plate scale: </a:t>
            </a:r>
            <a:r>
              <a:rPr lang="en-US" sz="105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0.106″/pixel (on </a:t>
            </a:r>
            <a:r>
              <a:rPr lang="en-US" sz="105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Perkins at f/17.5)</a:t>
            </a:r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1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RIPS: </a:t>
            </a:r>
            <a:r>
              <a:rPr lang="en-US" sz="4400" dirty="0" smtClean="0">
                <a:solidFill>
                  <a:srgbClr val="C00000"/>
                </a:solidFill>
              </a:rPr>
              <a:t>First light at Perkins 1.8m in AZ</a:t>
            </a:r>
          </a:p>
        </p:txBody>
      </p:sp>
      <p:pic>
        <p:nvPicPr>
          <p:cNvPr id="1026" name="Picture 2" descr="C:\Work\Observing\2018 - AEOS with RIPS\RIPS in cage on cart at Perkin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9" y="761999"/>
            <a:ext cx="4267201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Work\Observing\2018 - AEOS with RIPS\RIPS on Perki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523515"/>
            <a:ext cx="4260850" cy="319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Work\Observing\2018 - AEOS with RIPS\RIPS on Perkins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62000"/>
            <a:ext cx="4467865" cy="595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91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RIPS: </a:t>
            </a:r>
            <a:r>
              <a:rPr lang="en-US" sz="4400" dirty="0" smtClean="0">
                <a:solidFill>
                  <a:srgbClr val="C00000"/>
                </a:solidFill>
              </a:rPr>
              <a:t>First light at Perkins 1.8m in AZ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81800" y="1905000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FFFF00"/>
                </a:solidFill>
              </a:rPr>
              <a:t>1” </a:t>
            </a:r>
            <a:r>
              <a:rPr lang="en-US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order </a:t>
            </a:r>
            <a:r>
              <a:rPr lang="en-US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sorting </a:t>
            </a:r>
            <a:r>
              <a:rPr lang="en-US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filter:    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(45Å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781800" y="4343400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FFFF00"/>
                </a:solidFill>
              </a:rPr>
              <a:t>2” filter: 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Å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+ ND1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384636" y="2160166"/>
            <a:ext cx="2315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spectral channel</a:t>
            </a:r>
            <a:endParaRPr lang="en-US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84636" y="4524836"/>
            <a:ext cx="2315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Imaging channel</a:t>
            </a:r>
            <a:endParaRPr lang="en-US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erkins-RIPS Mercury Na 793 gre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019"/>
          <a:stretch/>
        </p:blipFill>
        <p:spPr>
          <a:xfrm>
            <a:off x="1776730" y="1016000"/>
            <a:ext cx="4878070" cy="509905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828800" y="1002268"/>
            <a:ext cx="4800601" cy="4865132"/>
            <a:chOff x="1828800" y="1002268"/>
            <a:chExt cx="4800601" cy="4865132"/>
          </a:xfrm>
        </p:grpSpPr>
        <p:grpSp>
          <p:nvGrpSpPr>
            <p:cNvPr id="21" name="Group 20"/>
            <p:cNvGrpSpPr/>
            <p:nvPr/>
          </p:nvGrpSpPr>
          <p:grpSpPr>
            <a:xfrm>
              <a:off x="1828800" y="1002268"/>
              <a:ext cx="4800601" cy="4865132"/>
              <a:chOff x="1828800" y="1002268"/>
              <a:chExt cx="4800601" cy="4865132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3994150" y="4813300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221480" y="3810000"/>
                <a:ext cx="45719" cy="2057400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Left Brace 5"/>
              <p:cNvSpPr/>
              <p:nvPr/>
            </p:nvSpPr>
            <p:spPr>
              <a:xfrm rot="5400000">
                <a:off x="4076700" y="-876300"/>
                <a:ext cx="228600" cy="4724400"/>
              </a:xfrm>
              <a:prstGeom prst="leftBrac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828801" y="1002268"/>
                <a:ext cx="480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30Å FSR</a:t>
                </a:r>
                <a:endPara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343400" y="4749884"/>
                <a:ext cx="114300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Mercury</a:t>
                </a:r>
              </a:p>
              <a:p>
                <a:pPr algn="ctr"/>
                <a:r>
                  <a:rPr lang="en-US" sz="9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(~96</a:t>
                </a:r>
                <a:r>
                  <a:rPr lang="en-US" sz="900" baseline="30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9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phase angle)</a:t>
                </a:r>
                <a:endParaRPr lang="en-US" sz="9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244338" y="3886200"/>
                <a:ext cx="13182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2">
                        <a:lumMod val="90000"/>
                      </a:schemeClr>
                    </a:solidFill>
                  </a:rPr>
                  <a:t>spectral slit</a:t>
                </a:r>
                <a:endParaRPr lang="en-US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V="1">
                <a:off x="3460750" y="2506882"/>
                <a:ext cx="0" cy="248333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4597400" y="2513232"/>
                <a:ext cx="0" cy="248333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3460750" y="2761565"/>
                <a:ext cx="1136650" cy="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3994150" y="2761565"/>
                <a:ext cx="0" cy="15240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/>
              <p:cNvSpPr/>
              <p:nvPr/>
            </p:nvSpPr>
            <p:spPr>
              <a:xfrm>
                <a:off x="2886075" y="2856398"/>
                <a:ext cx="2286000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00"/>
                    </a:solidFill>
                  </a:rPr>
                  <a:t>solar Na D </a:t>
                </a:r>
                <a:r>
                  <a:rPr lang="en-US" dirty="0">
                    <a:solidFill>
                      <a:srgbClr val="FFFF00"/>
                    </a:solidFill>
                  </a:rPr>
                  <a:t>lines </a:t>
                </a:r>
                <a:endParaRPr lang="en-US" dirty="0" smtClean="0">
                  <a:solidFill>
                    <a:srgbClr val="FFFF00"/>
                  </a:solidFill>
                </a:endParaRPr>
              </a:p>
              <a:p>
                <a:pPr algn="ctr"/>
                <a:r>
                  <a:rPr lang="en-US" sz="1200" dirty="0" smtClean="0">
                    <a:solidFill>
                      <a:srgbClr val="FFFF00"/>
                    </a:solidFill>
                  </a:rPr>
                  <a:t>(dark bands: 5890</a:t>
                </a:r>
                <a:r>
                  <a:rPr lang="en-US" sz="1200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Å</a:t>
                </a:r>
                <a:r>
                  <a:rPr lang="en-US" sz="1200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sz="1200" dirty="0">
                    <a:solidFill>
                      <a:srgbClr val="FFFF00"/>
                    </a:solidFill>
                  </a:rPr>
                  <a:t>and </a:t>
                </a:r>
                <a:r>
                  <a:rPr lang="en-US" sz="1200" dirty="0" smtClean="0">
                    <a:solidFill>
                      <a:srgbClr val="FFFF00"/>
                    </a:solidFill>
                  </a:rPr>
                  <a:t>5896</a:t>
                </a:r>
                <a:r>
                  <a:rPr lang="en-US" sz="1200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Å</a:t>
                </a:r>
                <a:r>
                  <a:rPr lang="en-US" sz="1200" dirty="0" smtClean="0">
                    <a:solidFill>
                      <a:srgbClr val="FFFF00"/>
                    </a:solidFill>
                  </a:rPr>
                  <a:t>)</a:t>
                </a:r>
                <a:endParaRPr lang="en-US" dirty="0"/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 rot="10800000">
                <a:off x="3435350" y="1695450"/>
                <a:ext cx="1136650" cy="407083"/>
                <a:chOff x="3435350" y="1650317"/>
                <a:chExt cx="1136650" cy="407083"/>
              </a:xfrm>
            </p:grpSpPr>
            <p:cxnSp>
              <p:nvCxnSpPr>
                <p:cNvPr id="36" name="Straight Arrow Connector 35"/>
                <p:cNvCxnSpPr/>
                <p:nvPr/>
              </p:nvCxnSpPr>
              <p:spPr>
                <a:xfrm flipV="1">
                  <a:off x="3435350" y="1650317"/>
                  <a:ext cx="0" cy="248333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20000"/>
                      <a:lumOff val="8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/>
                <p:nvPr/>
              </p:nvCxnSpPr>
              <p:spPr>
                <a:xfrm flipV="1">
                  <a:off x="4572000" y="1656667"/>
                  <a:ext cx="0" cy="248333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20000"/>
                      <a:lumOff val="8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3435350" y="1905000"/>
                  <a:ext cx="1136650" cy="0"/>
                </a:xfrm>
                <a:prstGeom prst="line">
                  <a:avLst/>
                </a:prstGeom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3968750" y="1905000"/>
                  <a:ext cx="0" cy="152400"/>
                </a:xfrm>
                <a:prstGeom prst="line">
                  <a:avLst/>
                </a:prstGeom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" name="Rectangle 40"/>
            <p:cNvSpPr/>
            <p:nvPr/>
          </p:nvSpPr>
          <p:spPr>
            <a:xfrm>
              <a:off x="2895599" y="1485900"/>
              <a:ext cx="274320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Mercury’s Na D </a:t>
              </a:r>
              <a:r>
                <a:rPr lang="en-US" sz="140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lines </a:t>
              </a:r>
              <a:r>
                <a:rPr lang="en-US" sz="14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(in emission)</a:t>
              </a:r>
              <a:endParaRPr lang="en-US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008643" y="6381234"/>
            <a:ext cx="266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20 fps (0.05 s integrations)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13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372</Words>
  <Application>Microsoft Office PowerPoint</Application>
  <PresentationFormat>On-screen Show (4:3)</PresentationFormat>
  <Paragraphs>52</Paragraphs>
  <Slides>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Moore</dc:creator>
  <cp:lastModifiedBy>Luke Moore</cp:lastModifiedBy>
  <cp:revision>38</cp:revision>
  <dcterms:created xsi:type="dcterms:W3CDTF">2018-03-21T21:08:12Z</dcterms:created>
  <dcterms:modified xsi:type="dcterms:W3CDTF">2018-03-23T19:26:29Z</dcterms:modified>
</cp:coreProperties>
</file>